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60" r:id="rId5"/>
    <p:sldId id="279" r:id="rId6"/>
    <p:sldId id="259" r:id="rId7"/>
    <p:sldId id="264" r:id="rId8"/>
    <p:sldId id="261" r:id="rId9"/>
    <p:sldId id="272" r:id="rId10"/>
    <p:sldId id="297" r:id="rId11"/>
    <p:sldId id="262" r:id="rId12"/>
    <p:sldId id="263" r:id="rId13"/>
    <p:sldId id="295" r:id="rId14"/>
    <p:sldId id="266" r:id="rId15"/>
    <p:sldId id="267" r:id="rId16"/>
    <p:sldId id="268" r:id="rId17"/>
    <p:sldId id="275" r:id="rId18"/>
    <p:sldId id="277" r:id="rId19"/>
    <p:sldId id="285" r:id="rId20"/>
    <p:sldId id="276" r:id="rId21"/>
    <p:sldId id="278" r:id="rId22"/>
    <p:sldId id="291" r:id="rId23"/>
    <p:sldId id="307" r:id="rId24"/>
    <p:sldId id="311" r:id="rId25"/>
    <p:sldId id="310" r:id="rId26"/>
    <p:sldId id="298" r:id="rId27"/>
    <p:sldId id="299" r:id="rId28"/>
    <p:sldId id="302" r:id="rId29"/>
    <p:sldId id="301" r:id="rId30"/>
    <p:sldId id="303" r:id="rId31"/>
    <p:sldId id="308" r:id="rId32"/>
    <p:sldId id="304" r:id="rId33"/>
    <p:sldId id="30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0CAFF98-5D78-4FF1-BDE6-25E81DF6AA63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D80BE2C-9802-4C13-BD18-74E814A5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emf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ffectLst/>
              </a:rPr>
              <a:t>Heavy Photon Search at </a:t>
            </a:r>
            <a:r>
              <a:rPr lang="en-US" sz="3200" dirty="0" err="1" smtClean="0">
                <a:effectLst/>
              </a:rPr>
              <a:t>JLab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Bradley </a:t>
            </a:r>
            <a:r>
              <a:rPr lang="en-US" dirty="0" smtClean="0"/>
              <a:t>Yale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Hunt (large Coupling)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71055" y="1882808"/>
            <a:ext cx="4024745" cy="2703414"/>
            <a:chOff x="1025" y="914"/>
            <a:chExt cx="3710" cy="249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25" y="914"/>
              <a:ext cx="3710" cy="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" y="914"/>
              <a:ext cx="3718" cy="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343400" y="3806990"/>
            <a:ext cx="3706812" cy="2637427"/>
            <a:chOff x="977" y="806"/>
            <a:chExt cx="3806" cy="2708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977" y="806"/>
              <a:ext cx="3806" cy="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806"/>
              <a:ext cx="3814" cy="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4852987" y="2394626"/>
            <a:ext cx="3197225" cy="914400"/>
            <a:chOff x="1873" y="1872"/>
            <a:chExt cx="2014" cy="57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873" y="1872"/>
              <a:ext cx="201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1872"/>
              <a:ext cx="2022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2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A’ Production &amp;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A’ can be produced by a process analogous to bremsstrahlung, inherited through its coupling to EM</a:t>
            </a:r>
            <a:endParaRPr lang="en-US" dirty="0"/>
          </a:p>
        </p:txBody>
      </p:sp>
      <p:pic>
        <p:nvPicPr>
          <p:cNvPr id="5" name="Shape 50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28600" y="4267200"/>
            <a:ext cx="2895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71600" y="4648200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Shape 52"/>
          <p:cNvSpPr/>
          <p:nvPr/>
        </p:nvSpPr>
        <p:spPr>
          <a:xfrm>
            <a:off x="3200400" y="5029200"/>
            <a:ext cx="1304100" cy="3489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19050" cap="flat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" sz="1000" b="1" dirty="0">
              <a:solidFill>
                <a:srgbClr val="274E1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91000"/>
            <a:ext cx="44051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A’ Production &amp;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A’, like Bremsstrahlung photons</a:t>
            </a:r>
            <a:r>
              <a:rPr lang="en-US" dirty="0"/>
              <a:t>,</a:t>
            </a:r>
            <a:r>
              <a:rPr lang="en-US" dirty="0" smtClean="0"/>
              <a:t> is produced at very forward angles</a:t>
            </a:r>
            <a:endParaRPr lang="en-US" dirty="0"/>
          </a:p>
        </p:txBody>
      </p:sp>
      <p:pic>
        <p:nvPicPr>
          <p:cNvPr id="5" name="Shape 9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38200" y="3352800"/>
            <a:ext cx="77724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A’ Production &amp; Kinematics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60" y="1882775"/>
            <a:ext cx="6307080" cy="4572000"/>
          </a:xfrm>
        </p:spPr>
      </p:pic>
    </p:spTree>
    <p:extLst>
      <p:ext uri="{BB962C8B-B14F-4D97-AF65-F5344CB8AC3E}">
        <p14:creationId xmlns:p14="http://schemas.microsoft.com/office/powerpoint/2010/main" val="12398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Coulomb scattered electrons from target, and ‘tridents’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57200" y="3505200"/>
            <a:ext cx="3821113" cy="2667000"/>
            <a:chOff x="288" y="2208"/>
            <a:chExt cx="2407" cy="168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2208"/>
              <a:ext cx="2407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208"/>
              <a:ext cx="2418" cy="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724400" y="3505200"/>
            <a:ext cx="3810000" cy="2668588"/>
            <a:chOff x="2976" y="2210"/>
            <a:chExt cx="2400" cy="1681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76" y="2210"/>
              <a:ext cx="2400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10"/>
              <a:ext cx="2411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2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/>
          <a:lstStyle/>
          <a:p>
            <a:r>
              <a:rPr lang="en-US" dirty="0" smtClean="0"/>
              <a:t>Signal only located in ‘radiative’ regime</a:t>
            </a:r>
          </a:p>
          <a:p>
            <a:r>
              <a:rPr lang="en-US" dirty="0" smtClean="0"/>
              <a:t>BH dominates (~100x) but peaks at low x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28600" y="2625725"/>
            <a:ext cx="4419600" cy="4044950"/>
            <a:chOff x="279" y="1352"/>
            <a:chExt cx="2784" cy="254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9" y="1352"/>
              <a:ext cx="2784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1352"/>
              <a:ext cx="2790" cy="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4844473" y="2625725"/>
            <a:ext cx="4102100" cy="4044950"/>
            <a:chOff x="3168" y="1654"/>
            <a:chExt cx="2584" cy="254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68" y="1654"/>
              <a:ext cx="2584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654"/>
              <a:ext cx="2591" cy="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6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A’ Search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narrow resonance in the </a:t>
            </a:r>
            <a:r>
              <a:rPr lang="en-US" dirty="0" err="1"/>
              <a:t>e+e</a:t>
            </a:r>
            <a:r>
              <a:rPr lang="en-US" dirty="0"/>
              <a:t>- invariant mass spectrum and displaced vertex relative to the target are the signatures to </a:t>
            </a:r>
            <a:r>
              <a:rPr lang="en-US" dirty="0" smtClean="0"/>
              <a:t>search for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trident photons will decay promptly at the target. This will be key in eliminating the </a:t>
            </a:r>
            <a:r>
              <a:rPr lang="en-US" dirty="0" smtClean="0"/>
              <a:t>background</a:t>
            </a:r>
          </a:p>
          <a:p>
            <a:r>
              <a:rPr lang="en-US" dirty="0" smtClean="0"/>
              <a:t>Excellent mass and vertex resolution is needed for the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HPS Setup </a:t>
            </a:r>
            <a:r>
              <a:rPr lang="en-US" dirty="0">
                <a:solidFill>
                  <a:schemeClr val="bg1"/>
                </a:solidFill>
                <a:effectLst/>
              </a:rPr>
              <a:t>in Hall B at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Jlab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8639" y="1904999"/>
            <a:ext cx="4365361" cy="4159441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65233" y="1905000"/>
            <a:ext cx="4406767" cy="4159441"/>
            <a:chOff x="-96" y="855"/>
            <a:chExt cx="3421" cy="322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96" y="855"/>
              <a:ext cx="3421" cy="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855"/>
              <a:ext cx="3429" cy="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00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784225" y="152400"/>
            <a:ext cx="7575550" cy="4343400"/>
            <a:chOff x="494" y="96"/>
            <a:chExt cx="4772" cy="2736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94" y="96"/>
              <a:ext cx="4772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96"/>
              <a:ext cx="4779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11"/>
          <p:cNvSpPr>
            <a:spLocks noChangeAspect="1" noChangeArrowheads="1" noTextEdit="1"/>
          </p:cNvSpPr>
          <p:nvPr/>
        </p:nvSpPr>
        <p:spPr bwMode="auto">
          <a:xfrm>
            <a:off x="1676400" y="4522788"/>
            <a:ext cx="587057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 bwMode="auto">
          <a:xfrm>
            <a:off x="1398587" y="4517834"/>
            <a:ext cx="6346825" cy="1444625"/>
            <a:chOff x="881" y="2864"/>
            <a:chExt cx="3998" cy="910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881" y="2864"/>
              <a:ext cx="3998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" y="2864"/>
              <a:ext cx="4005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20"/>
          <p:cNvGrpSpPr>
            <a:grpSpLocks noChangeAspect="1"/>
          </p:cNvGrpSpPr>
          <p:nvPr/>
        </p:nvGrpSpPr>
        <p:grpSpPr bwMode="auto">
          <a:xfrm>
            <a:off x="2171699" y="6072001"/>
            <a:ext cx="4800600" cy="601843"/>
            <a:chOff x="1227" y="3800"/>
            <a:chExt cx="3733" cy="468"/>
          </a:xfrm>
        </p:grpSpPr>
        <p:sp>
          <p:nvSpPr>
            <p:cNvPr id="19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227" y="3800"/>
              <a:ext cx="3733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65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" y="3800"/>
              <a:ext cx="3739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66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Electron Beam </a:t>
            </a:r>
            <a:br>
              <a:rPr lang="en-US" dirty="0" smtClean="0">
                <a:solidFill>
                  <a:schemeClr val="bg1"/>
                </a:solidFill>
                <a:effectLst/>
              </a:rPr>
            </a:br>
            <a:r>
              <a:rPr lang="en-US" dirty="0" smtClean="0">
                <a:solidFill>
                  <a:schemeClr val="bg1"/>
                </a:solidFill>
                <a:effectLst/>
              </a:rPr>
              <a:t>and Sheet of Flame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E-beam pulsed in 2ns bunches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analyzing magnet bends the electrons into a ‘sheet of flame’ which the electronics must avoid</a:t>
            </a:r>
            <a:endParaRPr lang="en-US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220787" y="4038600"/>
            <a:ext cx="6702425" cy="2259972"/>
            <a:chOff x="242" y="2287"/>
            <a:chExt cx="5276" cy="1779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" y="2287"/>
              <a:ext cx="5276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2287"/>
              <a:ext cx="5284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814387" y="4648200"/>
            <a:ext cx="406400" cy="279400"/>
            <a:chOff x="160" y="2736"/>
            <a:chExt cx="256" cy="176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60" y="2736"/>
              <a:ext cx="25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" y="2736"/>
              <a:ext cx="26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31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for the Heavy Photon (A</a:t>
            </a:r>
            <a:r>
              <a:rPr lang="en-US" dirty="0" smtClean="0"/>
              <a:t>’)</a:t>
            </a:r>
          </a:p>
          <a:p>
            <a:endParaRPr lang="en-US" dirty="0" smtClean="0"/>
          </a:p>
          <a:p>
            <a:r>
              <a:rPr lang="en-US" dirty="0" smtClean="0"/>
              <a:t>A’ Production and kinematics</a:t>
            </a:r>
          </a:p>
          <a:p>
            <a:endParaRPr lang="en-US" dirty="0" smtClean="0"/>
          </a:p>
          <a:p>
            <a:r>
              <a:rPr lang="en-US" dirty="0" smtClean="0"/>
              <a:t>HPS </a:t>
            </a:r>
            <a:r>
              <a:rPr lang="en-US" dirty="0" smtClean="0"/>
              <a:t>Experimental Setup</a:t>
            </a:r>
          </a:p>
          <a:p>
            <a:endParaRPr lang="en-US" dirty="0" smtClean="0"/>
          </a:p>
          <a:p>
            <a:r>
              <a:rPr lang="en-US" dirty="0" smtClean="0"/>
              <a:t>Simulation </a:t>
            </a:r>
            <a:r>
              <a:rPr lang="en-US" dirty="0" smtClean="0"/>
              <a:t>and Analysis </a:t>
            </a:r>
            <a:r>
              <a:rPr lang="en-US" dirty="0" smtClean="0"/>
              <a:t>Software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/>
              </a:rPr>
              <a:t>Silicon Vertex Tracker (SVT)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2" name="Group 8"/>
          <p:cNvGrpSpPr>
            <a:grpSpLocks noChangeAspect="1"/>
          </p:cNvGrpSpPr>
          <p:nvPr/>
        </p:nvGrpSpPr>
        <p:grpSpPr bwMode="auto">
          <a:xfrm>
            <a:off x="156368" y="1447800"/>
            <a:ext cx="5558632" cy="2693239"/>
            <a:chOff x="96" y="1152"/>
            <a:chExt cx="4359" cy="211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/>
          </p:nvSpPr>
          <p:spPr bwMode="auto">
            <a:xfrm>
              <a:off x="96" y="1152"/>
              <a:ext cx="4359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4366" cy="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5736462" y="2026928"/>
            <a:ext cx="3273303" cy="1533874"/>
            <a:chOff x="1431" y="3084"/>
            <a:chExt cx="2309" cy="1082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431" y="3084"/>
              <a:ext cx="2309" cy="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" y="3084"/>
              <a:ext cx="2316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724400" y="2743200"/>
            <a:ext cx="6400800" cy="3841788"/>
            <a:chOff x="643" y="1920"/>
            <a:chExt cx="3912" cy="2348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654" y="1920"/>
              <a:ext cx="3901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2609"/>
              <a:ext cx="2706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94151" y="4466629"/>
            <a:ext cx="454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Each channel has preamp + shaper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Pulse shape 35ns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Shaper sampled </a:t>
            </a:r>
            <a:r>
              <a:rPr lang="en-US" b="1" dirty="0">
                <a:solidFill>
                  <a:srgbClr val="002060"/>
                </a:solidFill>
              </a:rPr>
              <a:t>at </a:t>
            </a:r>
            <a:r>
              <a:rPr lang="en-US" b="1" dirty="0" smtClean="0">
                <a:solidFill>
                  <a:srgbClr val="002060"/>
                </a:solidFill>
              </a:rPr>
              <a:t>40MHz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Fit pulse to find hit time and position</a:t>
            </a:r>
          </a:p>
        </p:txBody>
      </p:sp>
    </p:spTree>
    <p:extLst>
      <p:ext uri="{BB962C8B-B14F-4D97-AF65-F5344CB8AC3E}">
        <p14:creationId xmlns:p14="http://schemas.microsoft.com/office/powerpoint/2010/main" val="28817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/>
              </a:rPr>
              <a:t>Electromagnetic Calorimeter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ECal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457200" y="4350469"/>
            <a:ext cx="6172200" cy="625800"/>
            <a:chOff x="336" y="3047"/>
            <a:chExt cx="4892" cy="49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36" y="3047"/>
              <a:ext cx="489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047"/>
              <a:ext cx="490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32"/>
          <p:cNvGrpSpPr>
            <a:grpSpLocks noChangeAspect="1"/>
          </p:cNvGrpSpPr>
          <p:nvPr/>
        </p:nvGrpSpPr>
        <p:grpSpPr bwMode="auto">
          <a:xfrm>
            <a:off x="108542" y="2012548"/>
            <a:ext cx="6465747" cy="2208181"/>
            <a:chOff x="722" y="1423"/>
            <a:chExt cx="4316" cy="1474"/>
          </a:xfrm>
        </p:grpSpPr>
        <p:sp>
          <p:nvSpPr>
            <p:cNvPr id="29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22" y="1423"/>
              <a:ext cx="4316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25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1423"/>
              <a:ext cx="4324" cy="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675669" y="2012548"/>
            <a:ext cx="1711199" cy="1920535"/>
            <a:chOff x="2177" y="1371"/>
            <a:chExt cx="1406" cy="157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77" y="1371"/>
              <a:ext cx="1406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371"/>
              <a:ext cx="1414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7081582" y="3661802"/>
            <a:ext cx="1450383" cy="1537011"/>
            <a:chOff x="4324" y="1455"/>
            <a:chExt cx="1105" cy="1171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24" y="1455"/>
              <a:ext cx="1105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" y="1455"/>
              <a:ext cx="1111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57200" y="5111912"/>
            <a:ext cx="8018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Data recorded with 250MHz 12 bit FADCs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Energy and time of hit sent every 32ns to trigger processor (FPGA)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Trigger records a hit as a candidate hit when conditions 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Sophisticated clustering algorithms help decide when to trigger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Tools (JAS3, ROOT)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33539" y="2133600"/>
            <a:ext cx="4338461" cy="3276600"/>
            <a:chOff x="816" y="1186"/>
            <a:chExt cx="3432" cy="259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6" y="1186"/>
              <a:ext cx="343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186"/>
              <a:ext cx="3434" cy="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3810000" y="1600200"/>
            <a:ext cx="5029200" cy="4511643"/>
            <a:chOff x="1680" y="592"/>
            <a:chExt cx="4295" cy="385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0" y="592"/>
              <a:ext cx="3631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936"/>
              <a:ext cx="3635" cy="3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2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Run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success! SVT finally took data at its closest proximity to beam (0.5mm)</a:t>
            </a:r>
          </a:p>
          <a:p>
            <a:endParaRPr lang="en-US" dirty="0" smtClean="0"/>
          </a:p>
          <a:p>
            <a:r>
              <a:rPr lang="en-US" dirty="0" smtClean="0"/>
              <a:t>69 Million events, 16kHz pair triggers</a:t>
            </a:r>
            <a:endParaRPr lang="en-US" dirty="0"/>
          </a:p>
          <a:p>
            <a:r>
              <a:rPr lang="en-US" dirty="0" smtClean="0"/>
              <a:t>&gt;3x more tracks than before</a:t>
            </a:r>
          </a:p>
          <a:p>
            <a:r>
              <a:rPr lang="en-US" dirty="0" smtClean="0"/>
              <a:t>Plenty of data to </a:t>
            </a:r>
            <a:r>
              <a:rPr lang="en-US" dirty="0" smtClean="0"/>
              <a:t>analyze </a:t>
            </a:r>
            <a:r>
              <a:rPr lang="en-US" dirty="0" smtClean="0"/>
              <a:t>already!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82775"/>
            <a:ext cx="5715000" cy="4572000"/>
          </a:xfrm>
        </p:spPr>
      </p:pic>
    </p:spTree>
    <p:extLst>
      <p:ext uri="{BB962C8B-B14F-4D97-AF65-F5344CB8AC3E}">
        <p14:creationId xmlns:p14="http://schemas.microsoft.com/office/powerpoint/2010/main" val="1055791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Decay from kinetic mixing</a:t>
            </a:r>
          </a:p>
          <a:p>
            <a:endParaRPr lang="en-US" dirty="0" smtClean="0"/>
          </a:p>
          <a:p>
            <a:r>
              <a:rPr lang="en-US" dirty="0" smtClean="0"/>
              <a:t>Effective photon flux</a:t>
            </a:r>
          </a:p>
          <a:p>
            <a:endParaRPr lang="en-US" dirty="0"/>
          </a:p>
          <a:p>
            <a:r>
              <a:rPr lang="en-US" dirty="0" smtClean="0"/>
              <a:t>Cutoff energy/angle</a:t>
            </a:r>
          </a:p>
          <a:p>
            <a:endParaRPr lang="en-US" dirty="0"/>
          </a:p>
          <a:p>
            <a:r>
              <a:rPr lang="en-US" dirty="0" smtClean="0"/>
              <a:t>Background reduction</a:t>
            </a:r>
          </a:p>
          <a:p>
            <a:endParaRPr lang="en-US" dirty="0"/>
          </a:p>
          <a:p>
            <a:r>
              <a:rPr lang="en-US" dirty="0" smtClean="0"/>
              <a:t>Energy slope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90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from kinetic mixing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Assumption: All gauge bosons have some mixing angle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15950" y="3124200"/>
            <a:ext cx="7716838" cy="1555012"/>
            <a:chOff x="-301" y="1519"/>
            <a:chExt cx="6362" cy="128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301" y="1519"/>
              <a:ext cx="6362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" y="1519"/>
              <a:ext cx="637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356394" y="5047580"/>
            <a:ext cx="8223250" cy="941387"/>
            <a:chOff x="192" y="3047"/>
            <a:chExt cx="5180" cy="593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92" y="3047"/>
              <a:ext cx="5180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047"/>
              <a:ext cx="518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96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(effective photon flux)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" y="1882808"/>
            <a:ext cx="4184073" cy="276660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152375" y="1981200"/>
            <a:ext cx="2995613" cy="801687"/>
            <a:chOff x="2496" y="367"/>
            <a:chExt cx="1887" cy="50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367"/>
              <a:ext cx="1887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67"/>
              <a:ext cx="1895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4806949" y="3518166"/>
            <a:ext cx="4162425" cy="839788"/>
            <a:chOff x="3024" y="2664"/>
            <a:chExt cx="2622" cy="529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3024" y="2664"/>
              <a:ext cx="2622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664"/>
              <a:ext cx="263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940353" y="2992884"/>
            <a:ext cx="38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Dominated by elastic form factor</a:t>
            </a:r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4813876" y="4482127"/>
            <a:ext cx="2030412" cy="304800"/>
            <a:chOff x="3057" y="2735"/>
            <a:chExt cx="1279" cy="192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057" y="2735"/>
              <a:ext cx="12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" y="2735"/>
              <a:ext cx="128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6"/>
          <p:cNvGrpSpPr>
            <a:grpSpLocks noChangeAspect="1"/>
          </p:cNvGrpSpPr>
          <p:nvPr/>
        </p:nvGrpSpPr>
        <p:grpSpPr bwMode="auto">
          <a:xfrm>
            <a:off x="4813876" y="4799627"/>
            <a:ext cx="3552825" cy="749300"/>
            <a:chOff x="1761" y="1924"/>
            <a:chExt cx="2238" cy="472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761" y="1924"/>
              <a:ext cx="223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" y="1924"/>
              <a:ext cx="224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0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A’ Production &amp;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8458200" cy="4975192"/>
          </a:xfrm>
        </p:spPr>
        <p:txBody>
          <a:bodyPr>
            <a:normAutofit/>
          </a:bodyPr>
          <a:lstStyle/>
          <a:p>
            <a:r>
              <a:rPr lang="en-US" dirty="0" smtClean="0"/>
              <a:t>When calculating</a:t>
            </a:r>
          </a:p>
          <a:p>
            <a:endParaRPr lang="en-US" dirty="0" smtClean="0"/>
          </a:p>
          <a:p>
            <a:r>
              <a:rPr lang="en-US" dirty="0" smtClean="0"/>
              <a:t>Put the Mandelstam variables in terms of</a:t>
            </a:r>
          </a:p>
          <a:p>
            <a:endParaRPr lang="en-US" dirty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f               </a:t>
            </a:r>
          </a:p>
          <a:p>
            <a:pPr marL="64008" indent="0">
              <a:buNone/>
            </a:pPr>
            <a:r>
              <a:rPr lang="en-US" dirty="0" smtClean="0"/>
              <a:t>=&gt;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343400" y="1915350"/>
            <a:ext cx="965200" cy="750887"/>
            <a:chOff x="432" y="3349"/>
            <a:chExt cx="608" cy="473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2" y="3349"/>
              <a:ext cx="608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49"/>
              <a:ext cx="616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5257800" y="1915350"/>
            <a:ext cx="3806826" cy="763587"/>
            <a:chOff x="1040" y="3345"/>
            <a:chExt cx="2398" cy="481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40" y="3345"/>
              <a:ext cx="2398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3345"/>
              <a:ext cx="2406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823" y="5839742"/>
            <a:ext cx="7355177" cy="763587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 bwMode="auto">
          <a:xfrm>
            <a:off x="984250" y="3501846"/>
            <a:ext cx="5380038" cy="598488"/>
            <a:chOff x="1276" y="2854"/>
            <a:chExt cx="3389" cy="377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276" y="2854"/>
              <a:ext cx="3389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" y="2854"/>
              <a:ext cx="3397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945717" y="5839742"/>
            <a:ext cx="965200" cy="750887"/>
            <a:chOff x="432" y="3349"/>
            <a:chExt cx="608" cy="473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2" y="3349"/>
              <a:ext cx="608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49"/>
              <a:ext cx="616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84250" y="4146550"/>
            <a:ext cx="3908425" cy="433388"/>
            <a:chOff x="620" y="2612"/>
            <a:chExt cx="2462" cy="273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0" y="2612"/>
              <a:ext cx="246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" y="2612"/>
              <a:ext cx="247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8"/>
          <p:cNvGrpSpPr>
            <a:grpSpLocks noChangeAspect="1"/>
          </p:cNvGrpSpPr>
          <p:nvPr/>
        </p:nvGrpSpPr>
        <p:grpSpPr bwMode="auto">
          <a:xfrm>
            <a:off x="984250" y="4584234"/>
            <a:ext cx="4111625" cy="622300"/>
            <a:chOff x="1585" y="1964"/>
            <a:chExt cx="2590" cy="39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585" y="1964"/>
              <a:ext cx="259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" y="1964"/>
              <a:ext cx="2598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12"/>
          <p:cNvGrpSpPr>
            <a:grpSpLocks noChangeAspect="1"/>
          </p:cNvGrpSpPr>
          <p:nvPr/>
        </p:nvGrpSpPr>
        <p:grpSpPr bwMode="auto">
          <a:xfrm>
            <a:off x="984250" y="5073566"/>
            <a:ext cx="3502025" cy="698500"/>
            <a:chOff x="1777" y="1940"/>
            <a:chExt cx="2206" cy="440"/>
          </a:xfrm>
        </p:grpSpPr>
        <p:sp>
          <p:nvSpPr>
            <p:cNvPr id="2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777" y="1940"/>
              <a:ext cx="220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" y="1940"/>
              <a:ext cx="221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275" y="5203504"/>
            <a:ext cx="622299" cy="5812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850" y="4146550"/>
            <a:ext cx="222251" cy="4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A’ Production &amp;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Weizsäcker</a:t>
            </a:r>
            <a:r>
              <a:rPr lang="en-US" dirty="0"/>
              <a:t>-Williams</a:t>
            </a:r>
            <a:r>
              <a:rPr lang="en-US" dirty="0" smtClean="0"/>
              <a:t> Applied to the A’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Integrate over angles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Integrate over x      (one) cutoff energy</a:t>
            </a:r>
          </a:p>
          <a:p>
            <a:pPr marL="64008" indent="0">
              <a:buNone/>
            </a:pPr>
            <a:r>
              <a:rPr lang="en-US" dirty="0" smtClean="0"/>
              <a:t>                                    =&gt;                         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47675" y="2514600"/>
            <a:ext cx="8274050" cy="992188"/>
            <a:chOff x="282" y="1584"/>
            <a:chExt cx="5212" cy="62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2" y="1584"/>
              <a:ext cx="5212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1584"/>
              <a:ext cx="5220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88949" y="4102740"/>
            <a:ext cx="5178425" cy="801688"/>
            <a:chOff x="305" y="2592"/>
            <a:chExt cx="3262" cy="505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05" y="2592"/>
              <a:ext cx="326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2592"/>
              <a:ext cx="3270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5667374" y="4102100"/>
            <a:ext cx="1750018" cy="802328"/>
            <a:chOff x="3580" y="2584"/>
            <a:chExt cx="927" cy="425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580" y="2584"/>
              <a:ext cx="927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" y="2584"/>
              <a:ext cx="93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24"/>
          <p:cNvGrpSpPr>
            <a:grpSpLocks noChangeAspect="1"/>
          </p:cNvGrpSpPr>
          <p:nvPr/>
        </p:nvGrpSpPr>
        <p:grpSpPr bwMode="auto">
          <a:xfrm>
            <a:off x="1967971" y="5734513"/>
            <a:ext cx="2200275" cy="757238"/>
            <a:chOff x="1686" y="3648"/>
            <a:chExt cx="1386" cy="477"/>
          </a:xfrm>
        </p:grpSpPr>
        <p:sp>
          <p:nvSpPr>
            <p:cNvPr id="2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686" y="3648"/>
              <a:ext cx="1386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" y="3648"/>
              <a:ext cx="13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8"/>
          <p:cNvGrpSpPr>
            <a:grpSpLocks noChangeAspect="1"/>
          </p:cNvGrpSpPr>
          <p:nvPr/>
        </p:nvGrpSpPr>
        <p:grpSpPr bwMode="auto">
          <a:xfrm>
            <a:off x="760413" y="5902325"/>
            <a:ext cx="711200" cy="369888"/>
            <a:chOff x="479" y="3718"/>
            <a:chExt cx="448" cy="233"/>
          </a:xfrm>
        </p:grpSpPr>
        <p:sp>
          <p:nvSpPr>
            <p:cNvPr id="2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479" y="3718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3718"/>
              <a:ext cx="45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32"/>
          <p:cNvGrpSpPr>
            <a:grpSpLocks noChangeAspect="1"/>
          </p:cNvGrpSpPr>
          <p:nvPr/>
        </p:nvGrpSpPr>
        <p:grpSpPr bwMode="auto">
          <a:xfrm>
            <a:off x="1481138" y="5902325"/>
            <a:ext cx="486834" cy="365125"/>
            <a:chOff x="1048" y="3721"/>
            <a:chExt cx="256" cy="192"/>
          </a:xfrm>
        </p:grpSpPr>
        <p:sp>
          <p:nvSpPr>
            <p:cNvPr id="28" name="AutoShape 31"/>
            <p:cNvSpPr>
              <a:spLocks noChangeAspect="1" noChangeArrowheads="1" noTextEdit="1"/>
            </p:cNvSpPr>
            <p:nvPr/>
          </p:nvSpPr>
          <p:spPr bwMode="auto">
            <a:xfrm>
              <a:off x="1048" y="3721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05" name="Picture 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" y="3721"/>
              <a:ext cx="26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12" y="5737972"/>
            <a:ext cx="1207559" cy="2056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998" y="6272213"/>
            <a:ext cx="1244188" cy="232238"/>
          </a:xfrm>
          <a:prstGeom prst="rect">
            <a:avLst/>
          </a:prstGeom>
        </p:spPr>
      </p:pic>
      <p:grpSp>
        <p:nvGrpSpPr>
          <p:cNvPr id="3073" name="Group 36"/>
          <p:cNvGrpSpPr>
            <a:grpSpLocks noChangeAspect="1"/>
          </p:cNvGrpSpPr>
          <p:nvPr/>
        </p:nvGrpSpPr>
        <p:grpSpPr bwMode="auto">
          <a:xfrm>
            <a:off x="5140308" y="5717513"/>
            <a:ext cx="2339266" cy="670819"/>
            <a:chOff x="2336" y="2004"/>
            <a:chExt cx="1088" cy="312"/>
          </a:xfrm>
        </p:grpSpPr>
        <p:sp>
          <p:nvSpPr>
            <p:cNvPr id="307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336" y="2004"/>
              <a:ext cx="108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09" name="Picture 3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004"/>
              <a:ext cx="109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2383" y="5713575"/>
            <a:ext cx="456709" cy="2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heavy photon?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NOT a Standard Model photon!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new massive U(1) gauge boson from a hidden </a:t>
            </a:r>
            <a:r>
              <a:rPr lang="en-US" dirty="0" smtClean="0"/>
              <a:t>sector (‘dark’ photon)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ouples to new, appropriately charged matter and also to the SM </a:t>
            </a:r>
            <a:r>
              <a:rPr lang="en-US" dirty="0"/>
              <a:t>through kinetic mixing with </a:t>
            </a:r>
            <a:r>
              <a:rPr lang="en-US" dirty="0" smtClean="0"/>
              <a:t>the photon</a:t>
            </a:r>
            <a:endParaRPr lang="en-US" dirty="0"/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ould serve as a ‘portal’ to a hidden sector beyond the Standard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A’ Production &amp; 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approximation also breaks down at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=&gt;                 </a:t>
            </a:r>
            <a:r>
              <a:rPr lang="en-US" dirty="0" smtClean="0"/>
              <a:t>(other cutoff </a:t>
            </a:r>
            <a:r>
              <a:rPr lang="en-US" dirty="0" smtClean="0"/>
              <a:t>energy)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So the median energy is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 smtClean="0"/>
              <a:t>Characteristic opening angle:</a:t>
            </a:r>
          </a:p>
          <a:p>
            <a:pPr marL="64008" indent="0">
              <a:buNone/>
            </a:pPr>
            <a:r>
              <a:rPr lang="en-US" dirty="0" smtClean="0"/>
              <a:t>=&gt; 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5800" y="2568727"/>
            <a:ext cx="1676400" cy="295835"/>
            <a:chOff x="2336" y="2064"/>
            <a:chExt cx="1088" cy="19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6" y="2064"/>
              <a:ext cx="10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064"/>
              <a:ext cx="109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2894110" y="2488727"/>
            <a:ext cx="1677890" cy="455834"/>
            <a:chOff x="3024" y="1557"/>
            <a:chExt cx="1119" cy="304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024" y="1557"/>
              <a:ext cx="111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557"/>
              <a:ext cx="112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6248400" y="4665262"/>
            <a:ext cx="1727200" cy="444500"/>
            <a:chOff x="1279" y="2237"/>
            <a:chExt cx="1088" cy="280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279" y="2237"/>
              <a:ext cx="10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" y="2237"/>
              <a:ext cx="10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20"/>
          <p:cNvGrpSpPr>
            <a:grpSpLocks noChangeAspect="1"/>
          </p:cNvGrpSpPr>
          <p:nvPr/>
        </p:nvGrpSpPr>
        <p:grpSpPr bwMode="auto">
          <a:xfrm>
            <a:off x="1524000" y="5310220"/>
            <a:ext cx="4568825" cy="1144588"/>
            <a:chOff x="1233" y="3404"/>
            <a:chExt cx="2878" cy="721"/>
          </a:xfrm>
        </p:grpSpPr>
        <p:sp>
          <p:nvSpPr>
            <p:cNvPr id="19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233" y="3404"/>
              <a:ext cx="2878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3404"/>
              <a:ext cx="2886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257800" y="3547454"/>
            <a:ext cx="3197225" cy="546100"/>
            <a:chOff x="1873" y="1988"/>
            <a:chExt cx="2014" cy="3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73" y="1988"/>
              <a:ext cx="201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1988"/>
              <a:ext cx="20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02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</a:t>
            </a:r>
            <a:r>
              <a:rPr lang="en-US" dirty="0"/>
              <a:t>to reduce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Bethe-</a:t>
            </a:r>
            <a:r>
              <a:rPr lang="en-US" dirty="0" err="1" smtClean="0"/>
              <a:t>Heitler</a:t>
            </a:r>
            <a:r>
              <a:rPr lang="en-US" dirty="0" smtClean="0"/>
              <a:t> </a:t>
            </a:r>
            <a:r>
              <a:rPr lang="en-US" dirty="0"/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B-H tridents are peaked at small x,    </a:t>
                </a:r>
                <a:r>
                  <a:rPr lang="en-US" dirty="0" smtClean="0"/>
                  <a:t>unlike the </a:t>
                </a:r>
                <a:r>
                  <a:rPr lang="en-US" dirty="0" smtClean="0"/>
                  <a:t>A’</a:t>
                </a:r>
              </a:p>
              <a:p>
                <a:pPr marL="64008" indent="0">
                  <a:buNone/>
                </a:pPr>
                <a:r>
                  <a:rPr lang="en-US" dirty="0" smtClean="0"/>
                  <a:t>	=&gt; Require 1- x &gt;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Peaked at small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like the A’</a:t>
                </a:r>
              </a:p>
              <a:p>
                <a:pPr marL="64008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=&gt;Probably shouldn’t restrict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64008" indent="0">
                  <a:buNone/>
                </a:pPr>
                <a:r>
                  <a:rPr lang="en-US" dirty="0" smtClean="0"/>
                  <a:t>=&gt; Focus </a:t>
                </a:r>
                <a:r>
                  <a:rPr lang="en-US" dirty="0" smtClean="0"/>
                  <a:t>on the recoiling </a:t>
                </a:r>
                <a:r>
                  <a:rPr lang="en-US" dirty="0" smtClean="0"/>
                  <a:t>electron (difficult!)</a:t>
                </a:r>
                <a:endParaRPr lang="en-US" dirty="0" smtClean="0"/>
              </a:p>
              <a:p>
                <a:pPr marL="64008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582391" y="2743200"/>
            <a:ext cx="3197225" cy="546100"/>
            <a:chOff x="1873" y="1988"/>
            <a:chExt cx="2014" cy="34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73" y="1988"/>
              <a:ext cx="201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1988"/>
              <a:ext cx="20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37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 acceptance must accommodate max trigger rate of 50kHz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8100" y="3048000"/>
            <a:ext cx="9067800" cy="2889250"/>
            <a:chOff x="24" y="2064"/>
            <a:chExt cx="5712" cy="18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" y="2064"/>
              <a:ext cx="5712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064"/>
              <a:ext cx="5717" cy="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81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Energy-Distance Slope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09600" y="1868953"/>
            <a:ext cx="7924800" cy="4852987"/>
            <a:chOff x="288" y="1013"/>
            <a:chExt cx="4992" cy="305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1013"/>
              <a:ext cx="4992" cy="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13"/>
              <a:ext cx="4997" cy="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70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Motivation:</a:t>
            </a:r>
            <a:br>
              <a:rPr lang="en-US" dirty="0" smtClean="0"/>
            </a:br>
            <a:r>
              <a:rPr lang="en-US" dirty="0" smtClean="0"/>
              <a:t>Natural Extension to the 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A’ bridges hidden sectors to the SM through kinetic mixing with the photon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acquires mass through symmetry breaking </a:t>
            </a:r>
          </a:p>
          <a:p>
            <a:r>
              <a:rPr lang="en-US" dirty="0" smtClean="0"/>
              <a:t>Hidden sectors assumed to be ‘</a:t>
            </a:r>
            <a:r>
              <a:rPr lang="en-US" dirty="0" err="1" smtClean="0"/>
              <a:t>Higgsed</a:t>
            </a:r>
            <a:r>
              <a:rPr lang="en-US" dirty="0" smtClean="0"/>
              <a:t>’ (all gauge bosons have acquired mass)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1" y="3048000"/>
            <a:ext cx="706099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Disclaimer: A’ and DM do NOT imply each other’s existence!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6200" y="1666526"/>
            <a:ext cx="8077200" cy="5128381"/>
            <a:chOff x="612" y="1186"/>
            <a:chExt cx="4536" cy="288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" y="1186"/>
              <a:ext cx="4536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186"/>
              <a:ext cx="4541" cy="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01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Cosmological Evidence?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Excess of positrons in cosmic rays =&gt;Annihilation of DM particles? (INTEGRAL, PAMELA, HEAT)</a:t>
                </a:r>
              </a:p>
              <a:p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r>
                  <a:rPr lang="en-US" dirty="0" smtClean="0"/>
                  <a:t>No excess of antiprotons possibly hints at an upper limit on the A’ mass </a:t>
                </a: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 =&gt;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 smtClean="0"/>
                  <a:t>~MeV-GeV?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266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76600"/>
            <a:ext cx="2209800" cy="12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A’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Unlike the SM photon, the A’ has an appreciable lifetime due to its weak coupling to EM  (~1/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and mass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4800" y="3886200"/>
            <a:ext cx="85344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2019300" y="5005388"/>
            <a:ext cx="5105400" cy="1560333"/>
            <a:chOff x="864" y="2304"/>
            <a:chExt cx="3645" cy="1114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864" y="2304"/>
              <a:ext cx="3645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304"/>
              <a:ext cx="3653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4600" y="3487399"/>
            <a:ext cx="3579813" cy="1362817"/>
            <a:chOff x="1585" y="1667"/>
            <a:chExt cx="2590" cy="98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5" y="1667"/>
              <a:ext cx="2590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" y="1667"/>
              <a:ext cx="2598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Mass-Coupling Parameter Space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5460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Theoretical, </a:t>
            </a:r>
          </a:p>
          <a:p>
            <a:pPr marL="64008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xperimental, and</a:t>
            </a:r>
          </a:p>
          <a:p>
            <a:pPr marL="64008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echnological </a:t>
            </a:r>
          </a:p>
          <a:p>
            <a:pPr marL="64008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onstraints offer a </a:t>
            </a:r>
          </a:p>
          <a:p>
            <a:pPr marL="64008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suggested window </a:t>
            </a:r>
          </a:p>
          <a:p>
            <a:pPr marL="64008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 which medium-</a:t>
            </a:r>
          </a:p>
          <a:p>
            <a:pPr marL="64008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energy experiments </a:t>
            </a:r>
          </a:p>
          <a:p>
            <a:pPr marL="64008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like HPS should</a:t>
            </a:r>
          </a:p>
          <a:p>
            <a:pPr marL="64008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search for the A’</a:t>
            </a:r>
          </a:p>
          <a:p>
            <a:pPr marL="64008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(NOT exhaustive!)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238" y="1371600"/>
            <a:ext cx="46917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23613" y="2570607"/>
            <a:ext cx="447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996903"/>
            <a:ext cx="185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A’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/>
          <a:lstStyle/>
          <a:p>
            <a:r>
              <a:rPr lang="en-US" dirty="0" smtClean="0"/>
              <a:t>Small coupling, intermediate mass range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676400" y="2133600"/>
            <a:ext cx="5410200" cy="4436159"/>
            <a:chOff x="1200" y="1606"/>
            <a:chExt cx="3166" cy="25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00" y="1606"/>
              <a:ext cx="3166" cy="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06"/>
              <a:ext cx="3174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73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7917</TotalTime>
  <Words>682</Words>
  <Application>Microsoft Office PowerPoint</Application>
  <PresentationFormat>On-screen Show (4:3)</PresentationFormat>
  <Paragraphs>136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Cambria Math</vt:lpstr>
      <vt:lpstr>Century Gothic</vt:lpstr>
      <vt:lpstr>Times New Roman</vt:lpstr>
      <vt:lpstr>Verdana</vt:lpstr>
      <vt:lpstr>Wingdings 2</vt:lpstr>
      <vt:lpstr>Verve</vt:lpstr>
      <vt:lpstr>Heavy Photon Search at JLab</vt:lpstr>
      <vt:lpstr>Outline</vt:lpstr>
      <vt:lpstr>What is a heavy photon?</vt:lpstr>
      <vt:lpstr>Primary Motivation: Natural Extension to the SM</vt:lpstr>
      <vt:lpstr>Disclaimer: A’ and DM do NOT imply each other’s existence!</vt:lpstr>
      <vt:lpstr>Cosmological Evidence?</vt:lpstr>
      <vt:lpstr>A’ Decay</vt:lpstr>
      <vt:lpstr>Mass-Coupling Parameter Space</vt:lpstr>
      <vt:lpstr>A’ Decay</vt:lpstr>
      <vt:lpstr>Bump Hunt (large Coupling)</vt:lpstr>
      <vt:lpstr>A’ Production &amp; Kinematics</vt:lpstr>
      <vt:lpstr>A’ Production &amp; Kinematics</vt:lpstr>
      <vt:lpstr>A’ Production &amp; Kinematics</vt:lpstr>
      <vt:lpstr>QED Background</vt:lpstr>
      <vt:lpstr>Trident Background</vt:lpstr>
      <vt:lpstr>A’ Search Summary</vt:lpstr>
      <vt:lpstr>HPS Setup in Hall B at Jlab</vt:lpstr>
      <vt:lpstr>PowerPoint Presentation</vt:lpstr>
      <vt:lpstr>Electron Beam  and Sheet of Flame</vt:lpstr>
      <vt:lpstr>Silicon Vertex Tracker (SVT)</vt:lpstr>
      <vt:lpstr>Electromagnetic Calorimeter (ECal)</vt:lpstr>
      <vt:lpstr>Analysis Tools (JAS3, ROOT)</vt:lpstr>
      <vt:lpstr>Engineering Run 2015</vt:lpstr>
      <vt:lpstr>Thank you!</vt:lpstr>
      <vt:lpstr>Additional Slides</vt:lpstr>
      <vt:lpstr>Decay from kinetic mixing</vt:lpstr>
      <vt:lpstr>χ (effective photon flux)</vt:lpstr>
      <vt:lpstr>A’ Production &amp; Kinematics</vt:lpstr>
      <vt:lpstr>A’ Production &amp; Kinematics</vt:lpstr>
      <vt:lpstr>A’ Production &amp; Kinematics</vt:lpstr>
      <vt:lpstr>Strategies to reduce  Bethe-Heitler background</vt:lpstr>
      <vt:lpstr>Trigger Cuts</vt:lpstr>
      <vt:lpstr>Energy-Distance Slope Cut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Muonium Discovery Alongside the Heavy Photon Search at Jlab in the 4.4 and 6.6 GeV Regime </dc:title>
  <dc:creator>Brad</dc:creator>
  <cp:lastModifiedBy>Brad</cp:lastModifiedBy>
  <cp:revision>131</cp:revision>
  <dcterms:created xsi:type="dcterms:W3CDTF">2015-04-13T23:22:14Z</dcterms:created>
  <dcterms:modified xsi:type="dcterms:W3CDTF">2015-06-11T16:17:00Z</dcterms:modified>
</cp:coreProperties>
</file>